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/>
  <p:notesSz cx="6858000" cy="9144000"/>
  <p:defaultTextStyle>
    <a:lvl1pPr defTabSz="457200">
      <a:defRPr>
        <a:latin typeface="Georgia"/>
        <a:ea typeface="Georgia"/>
        <a:cs typeface="Georgia"/>
        <a:sym typeface="Georgia"/>
      </a:defRPr>
    </a:lvl1pPr>
    <a:lvl2pPr indent="457200" defTabSz="457200">
      <a:defRPr>
        <a:latin typeface="Georgia"/>
        <a:ea typeface="Georgia"/>
        <a:cs typeface="Georgia"/>
        <a:sym typeface="Georgia"/>
      </a:defRPr>
    </a:lvl2pPr>
    <a:lvl3pPr indent="914400" defTabSz="457200">
      <a:defRPr>
        <a:latin typeface="Georgia"/>
        <a:ea typeface="Georgia"/>
        <a:cs typeface="Georgia"/>
        <a:sym typeface="Georgia"/>
      </a:defRPr>
    </a:lvl3pPr>
    <a:lvl4pPr indent="1371600" defTabSz="457200">
      <a:defRPr>
        <a:latin typeface="Georgia"/>
        <a:ea typeface="Georgia"/>
        <a:cs typeface="Georgia"/>
        <a:sym typeface="Georgia"/>
      </a:defRPr>
    </a:lvl4pPr>
    <a:lvl5pPr indent="1828800" defTabSz="457200">
      <a:defRPr>
        <a:latin typeface="Georgia"/>
        <a:ea typeface="Georgia"/>
        <a:cs typeface="Georgia"/>
        <a:sym typeface="Georgia"/>
      </a:defRPr>
    </a:lvl5pPr>
    <a:lvl6pPr indent="2286000" defTabSz="457200">
      <a:defRPr>
        <a:latin typeface="Georgia"/>
        <a:ea typeface="Georgia"/>
        <a:cs typeface="Georgia"/>
        <a:sym typeface="Georgia"/>
      </a:defRPr>
    </a:lvl6pPr>
    <a:lvl7pPr indent="2743200" defTabSz="457200">
      <a:defRPr>
        <a:latin typeface="Georgia"/>
        <a:ea typeface="Georgia"/>
        <a:cs typeface="Georgia"/>
        <a:sym typeface="Georgia"/>
      </a:defRPr>
    </a:lvl7pPr>
    <a:lvl8pPr indent="3200400" defTabSz="457200">
      <a:defRPr>
        <a:latin typeface="Georgia"/>
        <a:ea typeface="Georgia"/>
        <a:cs typeface="Georgia"/>
        <a:sym typeface="Georgia"/>
      </a:defRPr>
    </a:lvl8pPr>
    <a:lvl9pPr indent="3657600" defTabSz="457200">
      <a:defRPr>
        <a:latin typeface="Georgia"/>
        <a:ea typeface="Georgia"/>
        <a:cs typeface="Georgia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700"/>
              </a:spcBef>
              <a:defRPr sz="3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Click to edit Master subtitle style</a:t>
            </a:r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>
              <a:spcBef>
                <a:spcPts val="700"/>
              </a:spcBef>
              <a:defRPr sz="3200"/>
            </a:lvl2pPr>
            <a:lvl3pPr>
              <a:spcBef>
                <a:spcPts val="700"/>
              </a:spcBef>
              <a:defRPr sz="3200"/>
            </a:lvl3pPr>
            <a:lvl4pPr>
              <a:spcBef>
                <a:spcPts val="700"/>
              </a:spcBef>
              <a:defRPr sz="3200"/>
            </a:lvl4pPr>
            <a:lvl5pPr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>
              <a:spcBef>
                <a:spcPts val="700"/>
              </a:spcBef>
              <a:defRPr sz="3200"/>
            </a:lvl2pPr>
            <a:lvl3pPr>
              <a:spcBef>
                <a:spcPts val="700"/>
              </a:spcBef>
              <a:defRPr sz="3200"/>
            </a:lvl3pPr>
            <a:lvl4pPr>
              <a:spcBef>
                <a:spcPts val="700"/>
              </a:spcBef>
              <a:defRPr sz="3200"/>
            </a:lvl4pPr>
            <a:lvl5pPr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/>
              <a:t>Click to edit Master text styles</a:t>
            </a:r>
            <a:endParaRPr sz="2600"/>
          </a:p>
          <a:p>
            <a:pPr lvl="1">
              <a:defRPr sz="1800"/>
            </a:pPr>
            <a:r>
              <a:rPr sz="2600"/>
              <a:t>Second level</a:t>
            </a:r>
            <a:endParaRPr sz="2600"/>
          </a:p>
          <a:p>
            <a:pPr lvl="2">
              <a:defRPr sz="1800"/>
            </a:pPr>
            <a:r>
              <a:rPr sz="2600"/>
              <a:t>Third level</a:t>
            </a:r>
            <a:endParaRPr sz="2600"/>
          </a:p>
          <a:p>
            <a:pPr lvl="3">
              <a:defRPr sz="1800"/>
            </a:pPr>
            <a:r>
              <a:rPr sz="2600"/>
              <a:t>Fourth level</a:t>
            </a:r>
            <a:endParaRPr sz="2600"/>
          </a:p>
          <a:p>
            <a:pPr lvl="4">
              <a:defRPr sz="1800"/>
            </a:pPr>
            <a:r>
              <a:rPr sz="2600"/>
              <a:t>Fifth level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40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>
              <a:defRPr sz="1800"/>
            </a:pPr>
            <a:r>
              <a:rPr sz="2800"/>
              <a:t>Click to edit Master text styles</a:t>
            </a:r>
            <a:endParaRPr sz="2800"/>
          </a:p>
          <a:p>
            <a:pPr lvl="1">
              <a:defRPr sz="1800"/>
            </a:pPr>
            <a:r>
              <a:rPr sz="2800"/>
              <a:t>Second level</a:t>
            </a:r>
            <a:endParaRPr sz="2800"/>
          </a:p>
          <a:p>
            <a:pPr lvl="2">
              <a:defRPr sz="1800"/>
            </a:pPr>
            <a:r>
              <a:rPr sz="2800"/>
              <a:t>Third level</a:t>
            </a:r>
            <a:endParaRPr sz="2800"/>
          </a:p>
          <a:p>
            <a:pPr lvl="3">
              <a:defRPr sz="1800"/>
            </a:pPr>
            <a:r>
              <a:rPr sz="2800"/>
              <a:t>Fourth level</a:t>
            </a:r>
            <a:endParaRPr sz="2800"/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357912" y="19530"/>
            <a:ext cx="8229601" cy="115499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457200" y="1174523"/>
            <a:ext cx="4040188" cy="1000352"/>
          </a:xfrm>
          <a:prstGeom prst="rect">
            <a:avLst/>
          </a:prstGeom>
        </p:spPr>
        <p:txBody>
          <a:bodyPr anchor="b"/>
          <a:lstStyle>
            <a:lvl1pPr>
              <a:spcBef>
                <a:spcPts val="500"/>
              </a:spcBef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Master text styles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>
              <a:spcBef>
                <a:spcPts val="700"/>
              </a:spcBef>
              <a:defRPr sz="3200"/>
            </a:lvl2pPr>
            <a:lvl3pPr>
              <a:spcBef>
                <a:spcPts val="700"/>
              </a:spcBef>
              <a:defRPr sz="3200"/>
            </a:lvl3pPr>
            <a:lvl4pPr>
              <a:spcBef>
                <a:spcPts val="700"/>
              </a:spcBef>
              <a:defRPr sz="3200"/>
            </a:lvl4pPr>
            <a:lvl5pPr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</a:lstStyle>
          <a:p>
            <a:pPr lvl="0">
              <a:defRPr sz="1800"/>
            </a:pPr>
            <a:r>
              <a:rPr sz="1400"/>
              <a:t>Click to edit Master text styles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g" descr="SEASTemplate_Backgroun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9626" y="207255"/>
            <a:ext cx="655775" cy="77954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0" y="1152939"/>
            <a:ext cx="9144001" cy="1"/>
          </a:xfrm>
          <a:prstGeom prst="line">
            <a:avLst/>
          </a:prstGeom>
          <a:ln w="38100">
            <a:solidFil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57912" y="0"/>
            <a:ext cx="8229601" cy="1194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2600"/>
              <a:t>Click to edit Master text styles</a:t>
            </a:r>
            <a:endParaRPr sz="2600"/>
          </a:p>
          <a:p>
            <a:pPr lvl="1">
              <a:defRPr sz="1800"/>
            </a:pPr>
            <a:r>
              <a:rPr sz="2600"/>
              <a:t>Second level</a:t>
            </a:r>
            <a:endParaRPr sz="2600"/>
          </a:p>
          <a:p>
            <a:pPr lvl="2">
              <a:defRPr sz="1800"/>
            </a:pPr>
            <a:r>
              <a:rPr sz="2600"/>
              <a:t>Third level</a:t>
            </a:r>
            <a:endParaRPr sz="2600"/>
          </a:p>
          <a:p>
            <a:pPr lvl="3">
              <a:defRPr sz="1800"/>
            </a:pPr>
            <a:r>
              <a:rPr sz="2600"/>
              <a:t>Fourth level</a:t>
            </a:r>
            <a:endParaRPr sz="2600"/>
          </a:p>
          <a:p>
            <a:pPr lvl="4">
              <a:defRPr sz="1800"/>
            </a:pPr>
            <a:r>
              <a:rPr sz="2600"/>
              <a:t>Fifth level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spd="med" advClick="1"/>
  <p:txStyles>
    <p:titleStyle>
      <a:lvl1pPr algn="ctr" defTabSz="457200">
        <a:defRPr sz="4400">
          <a:solidFill>
            <a:srgbClr val="FFFFFF"/>
          </a:solidFill>
          <a:latin typeface="Georgia"/>
          <a:ea typeface="Georgia"/>
          <a:cs typeface="Georgia"/>
          <a:sym typeface="Georgia"/>
        </a:defRPr>
      </a:lvl1pPr>
      <a:lvl2pPr algn="ctr" defTabSz="457200">
        <a:defRPr sz="4400">
          <a:solidFill>
            <a:srgbClr val="FFFFFF"/>
          </a:solidFill>
          <a:latin typeface="Georgia"/>
          <a:ea typeface="Georgia"/>
          <a:cs typeface="Georgia"/>
          <a:sym typeface="Georgia"/>
        </a:defRPr>
      </a:lvl2pPr>
      <a:lvl3pPr algn="ctr" defTabSz="457200">
        <a:defRPr sz="4400">
          <a:solidFill>
            <a:srgbClr val="FFFFFF"/>
          </a:solidFill>
          <a:latin typeface="Georgia"/>
          <a:ea typeface="Georgia"/>
          <a:cs typeface="Georgia"/>
          <a:sym typeface="Georgia"/>
        </a:defRPr>
      </a:lvl3pPr>
      <a:lvl4pPr algn="ctr" defTabSz="457200">
        <a:defRPr sz="4400">
          <a:solidFill>
            <a:srgbClr val="FFFFFF"/>
          </a:solidFill>
          <a:latin typeface="Georgia"/>
          <a:ea typeface="Georgia"/>
          <a:cs typeface="Georgia"/>
          <a:sym typeface="Georgia"/>
        </a:defRPr>
      </a:lvl4pPr>
      <a:lvl5pPr algn="ctr" defTabSz="457200">
        <a:defRPr sz="4400">
          <a:solidFill>
            <a:srgbClr val="FFFFFF"/>
          </a:solidFill>
          <a:latin typeface="Georgia"/>
          <a:ea typeface="Georgia"/>
          <a:cs typeface="Georgia"/>
          <a:sym typeface="Georgia"/>
        </a:defRPr>
      </a:lvl5pPr>
      <a:lvl6pPr algn="ctr" defTabSz="457200">
        <a:defRPr sz="4400">
          <a:solidFill>
            <a:srgbClr val="FFFFFF"/>
          </a:solidFill>
          <a:latin typeface="Georgia"/>
          <a:ea typeface="Georgia"/>
          <a:cs typeface="Georgia"/>
          <a:sym typeface="Georgia"/>
        </a:defRPr>
      </a:lvl6pPr>
      <a:lvl7pPr algn="ctr" defTabSz="457200">
        <a:defRPr sz="4400">
          <a:solidFill>
            <a:srgbClr val="FFFFFF"/>
          </a:solidFill>
          <a:latin typeface="Georgia"/>
          <a:ea typeface="Georgia"/>
          <a:cs typeface="Georgia"/>
          <a:sym typeface="Georgia"/>
        </a:defRPr>
      </a:lvl7pPr>
      <a:lvl8pPr algn="ctr" defTabSz="457200">
        <a:defRPr sz="4400">
          <a:solidFill>
            <a:srgbClr val="FFFFFF"/>
          </a:solidFill>
          <a:latin typeface="Georgia"/>
          <a:ea typeface="Georgia"/>
          <a:cs typeface="Georgia"/>
          <a:sym typeface="Georgia"/>
        </a:defRPr>
      </a:lvl8pPr>
      <a:lvl9pPr algn="ctr" defTabSz="457200">
        <a:defRPr sz="4400">
          <a:solidFill>
            <a:srgbClr val="FFFFFF"/>
          </a:solidFill>
          <a:latin typeface="Georgia"/>
          <a:ea typeface="Georgia"/>
          <a:cs typeface="Georgia"/>
          <a:sym typeface="Georgia"/>
        </a:defRPr>
      </a:lvl9pPr>
    </p:titleStyle>
    <p:bodyStyle>
      <a:lvl1pPr defTabSz="457200">
        <a:spcBef>
          <a:spcPts val="600"/>
        </a:spcBef>
        <a:defRPr sz="2600">
          <a:latin typeface="Georgia"/>
          <a:ea typeface="Georgia"/>
          <a:cs typeface="Georgia"/>
          <a:sym typeface="Georgia"/>
        </a:defRPr>
      </a:lvl1pPr>
      <a:lvl2pPr indent="457200" defTabSz="457200">
        <a:spcBef>
          <a:spcPts val="600"/>
        </a:spcBef>
        <a:defRPr sz="2600">
          <a:latin typeface="Georgia"/>
          <a:ea typeface="Georgia"/>
          <a:cs typeface="Georgia"/>
          <a:sym typeface="Georgia"/>
        </a:defRPr>
      </a:lvl2pPr>
      <a:lvl3pPr indent="914400" defTabSz="457200">
        <a:spcBef>
          <a:spcPts val="600"/>
        </a:spcBef>
        <a:defRPr sz="2600">
          <a:latin typeface="Georgia"/>
          <a:ea typeface="Georgia"/>
          <a:cs typeface="Georgia"/>
          <a:sym typeface="Georgia"/>
        </a:defRPr>
      </a:lvl3pPr>
      <a:lvl4pPr indent="1371600" defTabSz="457200">
        <a:spcBef>
          <a:spcPts val="600"/>
        </a:spcBef>
        <a:defRPr sz="2600">
          <a:latin typeface="Georgia"/>
          <a:ea typeface="Georgia"/>
          <a:cs typeface="Georgia"/>
          <a:sym typeface="Georgia"/>
        </a:defRPr>
      </a:lvl4pPr>
      <a:lvl5pPr indent="1828800" defTabSz="457200">
        <a:spcBef>
          <a:spcPts val="600"/>
        </a:spcBef>
        <a:defRPr sz="2600">
          <a:latin typeface="Georgia"/>
          <a:ea typeface="Georgia"/>
          <a:cs typeface="Georgia"/>
          <a:sym typeface="Georgia"/>
        </a:defRPr>
      </a:lvl5pPr>
      <a:lvl6pPr marL="2583179" indent="-297179" defTabSz="457200">
        <a:spcBef>
          <a:spcPts val="600"/>
        </a:spcBef>
        <a:buSzPct val="100000"/>
        <a:buChar char="•"/>
        <a:defRPr sz="2600">
          <a:latin typeface="Georgia"/>
          <a:ea typeface="Georgia"/>
          <a:cs typeface="Georgia"/>
          <a:sym typeface="Georgia"/>
        </a:defRPr>
      </a:lvl6pPr>
      <a:lvl7pPr marL="3040379" indent="-297179" defTabSz="457200">
        <a:spcBef>
          <a:spcPts val="600"/>
        </a:spcBef>
        <a:buSzPct val="100000"/>
        <a:buChar char="•"/>
        <a:defRPr sz="2600">
          <a:latin typeface="Georgia"/>
          <a:ea typeface="Georgia"/>
          <a:cs typeface="Georgia"/>
          <a:sym typeface="Georgia"/>
        </a:defRPr>
      </a:lvl7pPr>
      <a:lvl8pPr marL="3497579" indent="-297179" defTabSz="457200">
        <a:spcBef>
          <a:spcPts val="600"/>
        </a:spcBef>
        <a:buSzPct val="100000"/>
        <a:buChar char="•"/>
        <a:defRPr sz="2600">
          <a:latin typeface="Georgia"/>
          <a:ea typeface="Georgia"/>
          <a:cs typeface="Georgia"/>
          <a:sym typeface="Georgia"/>
        </a:defRPr>
      </a:lvl8pPr>
      <a:lvl9pPr marL="3954779" indent="-297179" defTabSz="457200">
        <a:spcBef>
          <a:spcPts val="600"/>
        </a:spcBef>
        <a:buSzPct val="100000"/>
        <a:buChar char="•"/>
        <a:defRPr sz="2600">
          <a:latin typeface="Georgia"/>
          <a:ea typeface="Georgia"/>
          <a:cs typeface="Georgia"/>
          <a:sym typeface="Georgia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Georgia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Georgia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Georgia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Georgia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Georgia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Georgia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Georgia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Georgia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Georgi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di.rc.fas.harvard.edu" TargetMode="External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205615" y="2838243"/>
            <a:ext cx="2613993" cy="14700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800"/>
              <a:t>Introduction to Python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3001134" y="1538079"/>
            <a:ext cx="5894388" cy="5125444"/>
            <a:chOff x="0" y="0"/>
            <a:chExt cx="5894387" cy="5125443"/>
          </a:xfrm>
        </p:grpSpPr>
        <p:pic>
          <p:nvPicPr>
            <p:cNvPr id="53" name="image3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708650" cy="432121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101600" dir="2700000">
                <a:srgbClr val="000000">
                  <a:alpha val="40000"/>
                </a:srgbClr>
              </a:outerShdw>
            </a:effectLst>
          </p:spPr>
        </p:pic>
        <p:sp>
          <p:nvSpPr>
            <p:cNvPr id="54" name="Shape 54"/>
            <p:cNvSpPr/>
            <p:nvPr/>
          </p:nvSpPr>
          <p:spPr>
            <a:xfrm>
              <a:off x="1322387" y="4754603"/>
              <a:ext cx="457200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1000"/>
              </a:lvl1pPr>
            </a:lstStyle>
            <a:p>
              <a:pPr lvl="0">
                <a:defRPr sz="1800"/>
              </a:pPr>
              <a:r>
                <a:rPr sz="1000"/>
                <a:t>By Source (WP:NFCC#4), Fair use, https://en.wikipedia.org/w/index.php?curid=44458281</a:t>
              </a:r>
            </a:p>
          </p:txBody>
        </p:sp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396657" y="25526"/>
            <a:ext cx="7580025" cy="1143001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String literals are objects with functions</a:t>
            </a:r>
          </a:p>
        </p:txBody>
      </p:sp>
      <p:sp>
        <p:nvSpPr>
          <p:cNvPr id="97" name="Shape 97"/>
          <p:cNvSpPr/>
          <p:nvPr/>
        </p:nvSpPr>
        <p:spPr>
          <a:xfrm>
            <a:off x="1862664" y="2040339"/>
            <a:ext cx="4798825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sz="1400">
                <a:solidFill>
                  <a:srgbClr val="558ED5"/>
                </a:solidFill>
                <a:latin typeface="Andale Mono"/>
                <a:ea typeface="Andale Mono"/>
                <a:cs typeface="Andale Mono"/>
                <a:sym typeface="Andale Mono"/>
              </a:rPr>
              <a:t># Create a str by calling str.__init__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string_literal = 'string_literal'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type(string_literal)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   str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solidFill>
                  <a:srgbClr val="558ED5"/>
                </a:solidFill>
                <a:latin typeface="Andale Mono"/>
                <a:ea typeface="Andale Mono"/>
                <a:cs typeface="Andale Mono"/>
                <a:sym typeface="Andale Mono"/>
              </a:rPr>
              <a:t># Dot (.) operator accesses class functions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'string {}'.format('literal')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   'string literal'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solidFill>
                  <a:srgbClr val="558ED5"/>
                </a:solidFill>
                <a:latin typeface="Andale Mono"/>
                <a:ea typeface="Andale Mono"/>
                <a:cs typeface="Andale Mono"/>
                <a:sym typeface="Andale Mono"/>
              </a:rPr>
              <a:t># Capitalize it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'string literal'.capitalize()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   'String literal'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301558" y="0"/>
            <a:ext cx="7986408" cy="1143000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Use dir() and autocomplete to see functions</a:t>
            </a:r>
          </a:p>
        </p:txBody>
      </p:sp>
      <p:sp>
        <p:nvSpPr>
          <p:cNvPr id="100" name="Shape 100"/>
          <p:cNvSpPr/>
          <p:nvPr/>
        </p:nvSpPr>
        <p:spPr>
          <a:xfrm>
            <a:off x="410135" y="1641504"/>
            <a:ext cx="2984969" cy="273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dir('string literal')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['__add__',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...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'capitalize',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'casefold',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'center', 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...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'upper',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'zfill']</a:t>
            </a:r>
          </a:p>
        </p:txBody>
      </p:sp>
      <p:pic>
        <p:nvPicPr>
          <p:cNvPr id="101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7426" y="2811293"/>
            <a:ext cx="5236859" cy="33977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301558" y="0"/>
            <a:ext cx="7986408" cy="1143000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Classes, types, and even functions are objects</a:t>
            </a:r>
          </a:p>
        </p:txBody>
      </p:sp>
      <p:sp>
        <p:nvSpPr>
          <p:cNvPr id="104" name="Shape 104"/>
          <p:cNvSpPr/>
          <p:nvPr/>
        </p:nvSpPr>
        <p:spPr>
          <a:xfrm>
            <a:off x="2422495" y="2147341"/>
            <a:ext cx="5256025" cy="273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dir(Point.isOrigin)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['__annotations__', 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'__call__', 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...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'__str__', 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'__subclasshook__']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Point.isOrigin.__str__()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1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'&lt;function Point.isOrigin at 0x107e3fd90&gt;' 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</p:txBody>
      </p:sp>
      <p:pic>
        <p:nvPicPr>
          <p:cNvPr id="105" name="image5.gif" descr="mage result for mind blown 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95" y="4597361"/>
            <a:ext cx="3333751" cy="2219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" grpId="2"/>
      <p:bldP build="whole" bldLvl="1" animBg="1" rev="0" advAuto="0" spid="10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396658" y="25526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Python packages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xfrm>
            <a:off x="474812" y="1459246"/>
            <a:ext cx="8317409" cy="278733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2000"/>
              <a:t>A</a:t>
            </a:r>
            <a:r>
              <a:rPr sz="2400"/>
              <a:t> </a:t>
            </a:r>
            <a:r>
              <a:rPr sz="2000"/>
              <a:t>package is a set of Python modules and scripts (and possibly C, Fortran, etc. supporting code) that can be installed in a Python environment</a:t>
            </a:r>
            <a:endParaRPr sz="2400"/>
          </a:p>
          <a:p>
            <a:pPr lvl="0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2000"/>
              <a:t>Install packages directly from PyPI using pip</a:t>
            </a:r>
            <a:endParaRPr sz="2200"/>
          </a:p>
          <a:p>
            <a:pPr lvl="1" marL="748145" indent="-290945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i="1" sz="1400"/>
              <a:t>pip installs recurse through dependencies</a:t>
            </a:r>
          </a:p>
        </p:txBody>
      </p:sp>
      <p:sp>
        <p:nvSpPr>
          <p:cNvPr id="109" name="Shape 109"/>
          <p:cNvSpPr/>
          <p:nvPr/>
        </p:nvSpPr>
        <p:spPr>
          <a:xfrm>
            <a:off x="701299" y="4245305"/>
            <a:ext cx="6932772" cy="212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[ajk@holy2a]$ pip install Flask-Script   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Collecting Flask-Script     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Downloading Flask-Script-2.0.5.tar.gz (42kB)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     100% |████████████████████████████████| 51kB 710kB/s    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Collecting Flask (from Flask-Script)     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Downloading Flask-0.12-py2.py3-none-any.whl (82kB)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     100% |████████████████████████████████| 92kB 2.0MB/s 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xfrm>
            <a:off x="396658" y="25526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Virtual environments</a:t>
            </a:r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xfrm>
            <a:off x="570522" y="1638999"/>
            <a:ext cx="7750659" cy="403753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2400"/>
              <a:t>Virtual environments mitigate package conflicts</a:t>
            </a:r>
            <a:endParaRPr sz="2400"/>
          </a:p>
          <a:p>
            <a:pPr lvl="1" marL="9144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700"/>
              <a:t>Makes a copy of the system python into the current directory</a:t>
            </a:r>
            <a:endParaRPr sz="1700"/>
          </a:p>
          <a:p>
            <a:pPr lvl="1" marL="9144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700"/>
              <a:t>I</a:t>
            </a:r>
            <a:r>
              <a:rPr sz="1700"/>
              <a:t>nstall packages within that environment without effecting others</a:t>
            </a:r>
            <a:endParaRPr sz="1700"/>
          </a:p>
          <a:p>
            <a:pPr lvl="1" marL="9144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700"/>
              <a:t>Multiple environments can be maintained and named</a:t>
            </a:r>
            <a:endParaRPr sz="1700"/>
          </a:p>
          <a:p>
            <a:pPr lvl="1" marL="9144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endParaRPr sz="1700"/>
          </a:p>
          <a:p>
            <a:pPr lvl="0">
              <a:lnSpc>
                <a:spcPct val="90000"/>
              </a:lnSpc>
              <a:spcBef>
                <a:spcPts val="1000"/>
              </a:spcBef>
              <a:defRPr sz="1800"/>
            </a:pPr>
            <a:r>
              <a:rPr sz="2400"/>
              <a:t>Types of v</a:t>
            </a:r>
            <a:r>
              <a:rPr sz="2400"/>
              <a:t>irtual environments</a:t>
            </a:r>
            <a:endParaRPr sz="2400"/>
          </a:p>
          <a:p>
            <a:pPr lvl="1" marL="9144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700"/>
              <a:t>virtualenv (use pip install)</a:t>
            </a:r>
            <a:endParaRPr sz="1700"/>
          </a:p>
          <a:p>
            <a:pPr lvl="1" marL="9144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700"/>
              <a:t>Anaconda (also provides the conda package management tool)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396658" y="25526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Map against a virtual digest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xfrm>
            <a:off x="334330" y="1658163"/>
            <a:ext cx="8687229" cy="339091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1000"/>
              </a:spcBef>
              <a:defRPr sz="1800"/>
            </a:pPr>
            <a:r>
              <a:t>Perform a virtual restriction fragment digest on chromosome 12 and map the annotated samples to the largest fragments</a:t>
            </a:r>
          </a:p>
          <a:p>
            <a:pPr lvl="1" marL="647700" indent="-190500"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600"/>
              <a:t>Read the chromosome 12 sequence</a:t>
            </a:r>
            <a:endParaRPr sz="2400"/>
          </a:p>
          <a:p>
            <a:pPr lvl="1" marL="647700" indent="-190500"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600"/>
              <a:t>Cut it with the BisI restriction enzyme (recognizes GCAGC, GCTGC, GCGGC and GCCGC)</a:t>
            </a:r>
            <a:endParaRPr sz="2400"/>
          </a:p>
          <a:p>
            <a:pPr lvl="1" marL="647700" indent="-190500"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600"/>
              <a:t>Sort the unique fragments by size</a:t>
            </a:r>
            <a:endParaRPr sz="2400"/>
          </a:p>
          <a:p>
            <a:pPr lvl="1" marL="647700" indent="-190500"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600"/>
              <a:t>Write the 3 largest fragments to 3 separate FASTA files</a:t>
            </a:r>
            <a:endParaRPr sz="2400"/>
          </a:p>
          <a:p>
            <a:pPr lvl="1" marL="647700" indent="-190500">
              <a:spcBef>
                <a:spcPts val="1000"/>
              </a:spcBef>
              <a:buSzPct val="100000"/>
              <a:buFont typeface="Arial"/>
              <a:buChar char="•"/>
              <a:defRPr sz="1800"/>
            </a:pPr>
            <a:r>
              <a:rPr sz="1600"/>
              <a:t>Run minimap2 with the annotated samples against each of the 3 largest fragments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Course setup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457200" y="1600200"/>
            <a:ext cx="8229600" cy="119405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/>
              <a:t>Go to </a:t>
            </a:r>
            <a:r>
              <a: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vdi.rc.fas.harvard.edu</a:t>
            </a:r>
            <a:endParaRPr sz="2600"/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60" name="Screen Shot 2020-01-16 at 11.03.46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168942"/>
            <a:ext cx="9144000" cy="3129716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4851400" y="4254500"/>
            <a:ext cx="3855840" cy="556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00F9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357912" y="25526"/>
            <a:ext cx="8229601" cy="1143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Course setup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357912" y="1282700"/>
            <a:ext cx="8229601" cy="4525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/>
              <a:t>On this page make sure you have</a:t>
            </a:r>
            <a:endParaRPr sz="2600"/>
          </a:p>
          <a:p>
            <a:pPr lvl="0">
              <a:defRPr sz="1800"/>
            </a:pPr>
            <a:r>
              <a:rPr sz="2600"/>
              <a:t>partition: test</a:t>
            </a:r>
            <a:endParaRPr sz="2600"/>
          </a:p>
          <a:p>
            <a:pPr lvl="0">
              <a:defRPr sz="1800"/>
            </a:pPr>
            <a:r>
              <a:rPr sz="2600"/>
              <a:t>Reservation: informatics_workshop</a:t>
            </a:r>
            <a:endParaRPr sz="2600"/>
          </a:p>
          <a:p>
            <a:pPr lvl="0">
              <a:defRPr sz="1800"/>
            </a:pPr>
            <a:r>
              <a:rPr sz="2600"/>
              <a:t>Slurm account: informatics_workshop</a:t>
            </a:r>
            <a:endParaRPr sz="2600"/>
          </a:p>
          <a:p>
            <a:pPr lvl="0">
              <a:defRPr sz="1800"/>
            </a:pPr>
            <a:endParaRPr sz="2600"/>
          </a:p>
        </p:txBody>
      </p:sp>
      <p:pic>
        <p:nvPicPr>
          <p:cNvPr id="65" name="Screen Shot 2020-01-16 at 11.12.3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71925"/>
            <a:ext cx="9144000" cy="3466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Clone the course materials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xfrm>
            <a:off x="4127500" y="6328092"/>
            <a:ext cx="213360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69" name="Screen Shot 2020-01-16 at 11.19.0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3327" y="1168400"/>
            <a:ext cx="2321996" cy="5675988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body" idx="1"/>
          </p:nvPr>
        </p:nvSpPr>
        <p:spPr>
          <a:xfrm>
            <a:off x="190500" y="1319080"/>
            <a:ext cx="8229600" cy="5257801"/>
          </a:xfrm>
          <a:prstGeom prst="rect">
            <a:avLst/>
          </a:prstGeom>
        </p:spPr>
        <p:txBody>
          <a:bodyPr/>
          <a:lstStyle/>
          <a:p>
            <a:pPr lvl="0" defTabSz="315468">
              <a:spcBef>
                <a:spcPts val="300"/>
              </a:spcBef>
              <a:defRPr sz="1800"/>
            </a:pPr>
            <a:r>
              <a:rPr b="1" sz="1794"/>
              <a:t>From Jupyterlab open a terminal:</a:t>
            </a:r>
            <a:endParaRPr b="1" sz="1794"/>
          </a:p>
          <a:p>
            <a:pPr lvl="0" defTabSz="315468">
              <a:spcBef>
                <a:spcPts val="300"/>
              </a:spcBef>
              <a:defRPr sz="1800"/>
            </a:pP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Singularity&gt; pwd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/n/home_rc/mportermahoney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Singularity&gt; cd repos/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Singularity&gt; pwd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/n/home_rc/mportermahoney/repos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Singularity&gt; </a:t>
            </a:r>
            <a:r>
              <a:rPr b="1" sz="1794"/>
              <a:t>git clone https://github.com/harvardinformatics/micro-course.git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Cloning into 'micro-course'...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remote: Enumerating objects: 62, done.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remote: Counting objects: 100% (62/62), done.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remote: Compressing objects: 100% (41/41), done.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remote: Total 754 (delta 42), reused 41 (delta 21), pack-reused 692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Receiving objects: 100% (754/754), 110.82 MiB | 35.51 MiB/s, done.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Resolving deltas: 100% (376/376), done.</a:t>
            </a:r>
            <a:endParaRPr sz="1794"/>
          </a:p>
          <a:p>
            <a:pPr lvl="0" defTabSz="315468">
              <a:spcBef>
                <a:spcPts val="300"/>
              </a:spcBef>
              <a:defRPr sz="1800"/>
            </a:pPr>
            <a:r>
              <a:rPr sz="1794"/>
              <a:t>Checking out files: 100% (99/99), done. </a:t>
            </a:r>
          </a:p>
        </p:txBody>
      </p:sp>
      <p:sp>
        <p:nvSpPr>
          <p:cNvPr id="71" name="Shape 71"/>
          <p:cNvSpPr/>
          <p:nvPr/>
        </p:nvSpPr>
        <p:spPr>
          <a:xfrm>
            <a:off x="7607300" y="5168899"/>
            <a:ext cx="1523455" cy="1599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Open the course notebook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/>
              <a:t>Open micro-course/python/nano-course-2019.ipynb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76" name="Screen Shot 2020-01-16 at 11.23.4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9288" y="2178991"/>
            <a:ext cx="9144001" cy="4100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xfrm>
            <a:off x="357912" y="25526"/>
            <a:ext cx="8229601" cy="1143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Why Python’s Great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402561" y="1369880"/>
            <a:ext cx="8229601" cy="5286972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80000"/>
              </a:lnSpc>
              <a:spcBef>
                <a:spcPts val="900"/>
              </a:spcBef>
              <a:defRPr sz="1800"/>
            </a:pPr>
            <a:r>
              <a:rPr b="1" sz="1600"/>
              <a:t>An interpreted language</a:t>
            </a:r>
            <a:endParaRPr b="1" sz="1600"/>
          </a:p>
          <a:p>
            <a:pPr lvl="1" marL="822960" indent="-365760">
              <a:lnSpc>
                <a:spcPct val="80000"/>
              </a:lnSpc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600"/>
              <a:t>Python is processed at runtime by the interpreter. Don’t need to compile separately. </a:t>
            </a:r>
            <a:endParaRPr sz="1600"/>
          </a:p>
          <a:p>
            <a:pPr lvl="2" marL="1257300" indent="-342900">
              <a:lnSpc>
                <a:spcPct val="80000"/>
              </a:lnSpc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500"/>
              <a:t>Python source code (*.py) compiles to bytecode (*.pyc) that represents instructions to the Python interpreter</a:t>
            </a:r>
            <a:endParaRPr sz="1500"/>
          </a:p>
          <a:p>
            <a:pPr lvl="1" marL="800100" indent="-342900">
              <a:lnSpc>
                <a:spcPct val="80000"/>
              </a:lnSpc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500"/>
              <a:t>Slower than compiled C, faster than shell scripts</a:t>
            </a:r>
            <a:endParaRPr sz="1500"/>
          </a:p>
          <a:p>
            <a:pPr lvl="0">
              <a:lnSpc>
                <a:spcPct val="80000"/>
              </a:lnSpc>
              <a:spcBef>
                <a:spcPts val="900"/>
              </a:spcBef>
              <a:defRPr sz="1800"/>
            </a:pPr>
            <a:r>
              <a:rPr b="1" sz="1600"/>
              <a:t>Clean, pseudocode-like syntax</a:t>
            </a:r>
            <a:endParaRPr b="1" sz="1600"/>
          </a:p>
          <a:p>
            <a:pPr lvl="1" marL="800100" indent="-342900">
              <a:lnSpc>
                <a:spcPct val="80000"/>
              </a:lnSpc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500"/>
              <a:t>Small number of syntactic elements (no special line terminator, {}, () rarely used)</a:t>
            </a:r>
            <a:endParaRPr sz="1500"/>
          </a:p>
          <a:p>
            <a:pPr lvl="1" marL="800100" indent="-342900">
              <a:lnSpc>
                <a:spcPct val="80000"/>
              </a:lnSpc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500"/>
              <a:t>Consistent indentation is a structural element</a:t>
            </a:r>
            <a:endParaRPr sz="1500"/>
          </a:p>
          <a:p>
            <a:pPr lvl="0">
              <a:spcBef>
                <a:spcPts val="900"/>
              </a:spcBef>
              <a:defRPr sz="1800"/>
            </a:pPr>
            <a:r>
              <a:rPr b="1" sz="1500"/>
              <a:t>Object-oriented</a:t>
            </a:r>
            <a:r>
              <a:rPr b="1" sz="1600"/>
              <a:t>, also provides multi-paradigm support</a:t>
            </a:r>
            <a:endParaRPr b="1" sz="1600"/>
          </a:p>
          <a:p>
            <a:pPr lvl="1" marL="685800" indent="-228600"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600"/>
              <a:t>Everything in python is an object defined by a class</a:t>
            </a:r>
            <a:endParaRPr sz="2400"/>
          </a:p>
          <a:p>
            <a:pPr lvl="1" marL="685800" indent="-228600"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600"/>
              <a:t>Procedural</a:t>
            </a:r>
            <a:endParaRPr sz="2400"/>
          </a:p>
          <a:p>
            <a:pPr lvl="1" marL="685800" indent="-228600"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600"/>
              <a:t>Functional (lambda, map, reduce)</a:t>
            </a:r>
            <a:endParaRPr sz="1500"/>
          </a:p>
          <a:p>
            <a:pPr lvl="0">
              <a:lnSpc>
                <a:spcPct val="80000"/>
              </a:lnSpc>
              <a:spcBef>
                <a:spcPts val="900"/>
              </a:spcBef>
              <a:defRPr sz="1800"/>
            </a:pPr>
            <a:r>
              <a:rPr b="1" sz="1600"/>
              <a:t>A wildly successful environment</a:t>
            </a:r>
            <a:endParaRPr b="1" sz="1600"/>
          </a:p>
          <a:p>
            <a:pPr lvl="1" marL="800100" indent="-342900">
              <a:lnSpc>
                <a:spcPct val="80000"/>
              </a:lnSpc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500"/>
              <a:t>PyPI includes &gt; 190,000 packages</a:t>
            </a:r>
            <a:endParaRPr sz="1500"/>
          </a:p>
          <a:p>
            <a:pPr lvl="1" marL="800100" indent="-342900">
              <a:lnSpc>
                <a:spcPct val="80000"/>
              </a:lnSpc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500"/>
              <a:t>Strong scientific computing support, web frameworks</a:t>
            </a:r>
            <a:endParaRPr sz="1500"/>
          </a:p>
          <a:p>
            <a:pPr lvl="1" marL="800100" indent="-342900">
              <a:lnSpc>
                <a:spcPct val="80000"/>
              </a:lnSpc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500"/>
              <a:t>Jupyter project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357912" y="25526"/>
            <a:ext cx="8229601" cy="1143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Jupyter Lab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xfrm>
            <a:off x="230187" y="1522412"/>
            <a:ext cx="8229601" cy="5057776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900"/>
              </a:spcBef>
              <a:defRPr sz="1800"/>
            </a:pPr>
            <a:r>
              <a:rPr sz="1600"/>
              <a:t>Jupyter Lab is a web-based, multi-language execution environment</a:t>
            </a:r>
            <a:endParaRPr sz="1600"/>
          </a:p>
          <a:p>
            <a:pPr lvl="1" marL="685800" indent="-228600"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600"/>
              <a:t>Successor to IPython Notebook, Jupyter Notebook</a:t>
            </a:r>
            <a:endParaRPr sz="2400"/>
          </a:p>
          <a:p>
            <a:pPr lvl="1" marL="685800" indent="-228600"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600"/>
              <a:t>Code cells supports interpretation of Python, R, Julia, et al.</a:t>
            </a:r>
            <a:endParaRPr sz="2400"/>
          </a:p>
          <a:p>
            <a:pPr lvl="1" marL="685800" indent="-228600">
              <a:spcBef>
                <a:spcPts val="900"/>
              </a:spcBef>
              <a:buSzPct val="100000"/>
              <a:buFont typeface="Arial"/>
              <a:buChar char="•"/>
              <a:defRPr sz="1800"/>
            </a:pPr>
            <a:r>
              <a:rPr sz="1600"/>
              <a:t>Markdown cells are used for (description, annotation, comments)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396658" y="25526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Python uses object-oriented classes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526942" y="1477434"/>
            <a:ext cx="8523925" cy="690034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500"/>
              </a:spcBef>
              <a:defRPr sz="2200"/>
            </a:lvl1pPr>
          </a:lstStyle>
          <a:p>
            <a:pPr lvl="0">
              <a:defRPr sz="1800"/>
            </a:pPr>
            <a:r>
              <a:rPr sz="2200"/>
              <a:t>A “class” is an advanced type that can combine data and operations on that data</a:t>
            </a:r>
          </a:p>
        </p:txBody>
      </p:sp>
      <p:sp>
        <p:nvSpPr>
          <p:cNvPr id="86" name="Shape 86"/>
          <p:cNvSpPr/>
          <p:nvPr/>
        </p:nvSpPr>
        <p:spPr>
          <a:xfrm>
            <a:off x="4350729" y="2368323"/>
            <a:ext cx="4219610" cy="3319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class Point(object):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def __init__(self, x, y):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    self.x = x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    self.y = y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def isOrigin(self):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    if self.x == 0 and self.y == 0: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        return True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    else: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        return False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def __str__(self):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    return '(%d, %d)' % (self.x, self.y)</a:t>
            </a:r>
            <a:endParaRPr sz="12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ts val="1700"/>
              </a:lnSpc>
            </a:pPr>
            <a:r>
              <a:rPr sz="1200">
                <a:latin typeface="Andale Mono"/>
                <a:ea typeface="Andale Mono"/>
                <a:cs typeface="Andale Mono"/>
                <a:sym typeface="Andale Mono"/>
              </a:rPr>
              <a:t>        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814266" y="2503595"/>
            <a:ext cx="3091913" cy="3091914"/>
            <a:chOff x="0" y="0"/>
            <a:chExt cx="3091912" cy="3091912"/>
          </a:xfrm>
        </p:grpSpPr>
        <p:sp>
          <p:nvSpPr>
            <p:cNvPr id="87" name="Shape 87"/>
            <p:cNvSpPr/>
            <p:nvPr/>
          </p:nvSpPr>
          <p:spPr>
            <a:xfrm flipH="1">
              <a:off x="1418863" y="-1"/>
              <a:ext cx="7750" cy="3091914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-1" y="1375918"/>
              <a:ext cx="3091913" cy="7750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89" name="Shape 89"/>
            <p:cNvSpPr/>
            <p:nvPr/>
          </p:nvSpPr>
          <p:spPr>
            <a:xfrm>
              <a:off x="2213542" y="667206"/>
              <a:ext cx="45721" cy="4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xfrm>
            <a:off x="396658" y="25526"/>
            <a:ext cx="8229601" cy="1143001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Python uses object-oriented classes</a:t>
            </a:r>
          </a:p>
        </p:txBody>
      </p:sp>
      <p:sp>
        <p:nvSpPr>
          <p:cNvPr id="93" name="Shape 93"/>
          <p:cNvSpPr/>
          <p:nvPr/>
        </p:nvSpPr>
        <p:spPr>
          <a:xfrm>
            <a:off x="271307" y="2882240"/>
            <a:ext cx="3190743" cy="199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class Point(object):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def __init__(self, x, y):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    self.x = x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    self.y = y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def isOrigin(self):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    if self.x == 0 and self.y == 0: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        return True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    else: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        return False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def __str__(self):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    return '(%d, %d)' % (self.x, self.y)</a:t>
            </a:r>
            <a:endParaRPr sz="900">
              <a:latin typeface="Andale Mono"/>
              <a:ea typeface="Andale Mono"/>
              <a:cs typeface="Andale Mono"/>
              <a:sym typeface="Andale Mono"/>
            </a:endParaRPr>
          </a:p>
          <a:p>
            <a:pPr lvl="0"/>
            <a:r>
              <a:rPr sz="900">
                <a:latin typeface="Andale Mono"/>
                <a:ea typeface="Andale Mono"/>
                <a:cs typeface="Andale Mono"/>
                <a:sym typeface="Andale Mono"/>
              </a:rPr>
              <a:t>        </a:t>
            </a:r>
          </a:p>
        </p:txBody>
      </p:sp>
      <p:sp>
        <p:nvSpPr>
          <p:cNvPr id="94" name="Shape 94"/>
          <p:cNvSpPr/>
          <p:nvPr/>
        </p:nvSpPr>
        <p:spPr>
          <a:xfrm>
            <a:off x="3633097" y="1978434"/>
            <a:ext cx="4798825" cy="395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lnSpc>
                <a:spcPct val="150000"/>
              </a:lnSpc>
            </a:pPr>
            <a:r>
              <a:rPr sz="1400">
                <a:solidFill>
                  <a:srgbClr val="558ED5"/>
                </a:solidFill>
                <a:latin typeface="Andale Mono"/>
                <a:ea typeface="Andale Mono"/>
                <a:cs typeface="Andale Mono"/>
                <a:sym typeface="Andale Mono"/>
              </a:rPr>
              <a:t># Create a Point by calling __init__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point1 = Point(0,0)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type(point1)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   Point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solidFill>
                  <a:srgbClr val="558ED5"/>
                </a:solidFill>
                <a:latin typeface="Andale Mono"/>
                <a:ea typeface="Andale Mono"/>
                <a:cs typeface="Andale Mono"/>
                <a:sym typeface="Andale Mono"/>
              </a:rPr>
              <a:t># Dot (.) operator accesses class functions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point1.isOrigin()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   True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solidFill>
                  <a:srgbClr val="558ED5"/>
                </a:solidFill>
                <a:latin typeface="Andale Mono"/>
                <a:ea typeface="Andale Mono"/>
                <a:cs typeface="Andale Mono"/>
                <a:sym typeface="Andale Mono"/>
              </a:rPr>
              <a:t># Dot also accesses class data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point1.x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   0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solidFill>
                  <a:srgbClr val="558ED5"/>
                </a:solidFill>
                <a:latin typeface="Andale Mono"/>
                <a:ea typeface="Andale Mono"/>
                <a:cs typeface="Andale Mono"/>
                <a:sym typeface="Andale Mono"/>
              </a:rPr>
              <a:t># print() uses the __str__ function</a:t>
            </a:r>
            <a:endParaRPr sz="1400">
              <a:solidFill>
                <a:srgbClr val="558ED5"/>
              </a:solidFill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[ ]: print(point1)</a:t>
            </a:r>
            <a:endParaRPr sz="1400">
              <a:latin typeface="Andale Mono"/>
              <a:ea typeface="Andale Mono"/>
              <a:cs typeface="Andale Mono"/>
              <a:sym typeface="Andale Mono"/>
            </a:endParaRPr>
          </a:p>
          <a:p>
            <a:pPr lvl="0">
              <a:lnSpc>
                <a:spcPct val="150000"/>
              </a:lnSpc>
            </a:pPr>
            <a:r>
              <a:rPr sz="1400">
                <a:latin typeface="Andale Mono"/>
                <a:ea typeface="Andale Mono"/>
                <a:cs typeface="Andale Mono"/>
                <a:sym typeface="Andale Mono"/>
              </a:rPr>
              <a:t>     (0,0)        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